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0"/>
  </p:notesMasterIdLst>
  <p:handoutMasterIdLst>
    <p:handoutMasterId r:id="rId11"/>
  </p:handoutMasterIdLst>
  <p:sldIdLst>
    <p:sldId id="341" r:id="rId5"/>
    <p:sldId id="363" r:id="rId6"/>
    <p:sldId id="366" r:id="rId7"/>
    <p:sldId id="364" r:id="rId8"/>
    <p:sldId id="365" r:id="rId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95" autoAdjust="0"/>
    <p:restoredTop sz="86016" autoAdjust="0"/>
  </p:normalViewPr>
  <p:slideViewPr>
    <p:cSldViewPr snapToGrid="0">
      <p:cViewPr varScale="1">
        <p:scale>
          <a:sx n="74" d="100"/>
          <a:sy n="74" d="100"/>
        </p:scale>
        <p:origin x="922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0" d="100"/>
          <a:sy n="70" d="100"/>
        </p:scale>
        <p:origin x="2756" y="80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vin Flynn" userId="8512d3b6-9e1b-4dce-bd11-e4335739214c" providerId="ADAL" clId="{5FEC037C-5135-422F-A7A0-A6F4C6D26DAA}"/>
    <pc:docChg chg="modMainMaster">
      <pc:chgData name="Kevin Flynn" userId="8512d3b6-9e1b-4dce-bd11-e4335739214c" providerId="ADAL" clId="{5FEC037C-5135-422F-A7A0-A6F4C6D26DAA}" dt="2022-01-08T13:43:11.136" v="7" actId="20577"/>
      <pc:docMkLst>
        <pc:docMk/>
      </pc:docMkLst>
      <pc:sldMasterChg chg="modSp mod">
        <pc:chgData name="Kevin Flynn" userId="8512d3b6-9e1b-4dce-bd11-e4335739214c" providerId="ADAL" clId="{5FEC037C-5135-422F-A7A0-A6F4C6D26DAA}" dt="2022-01-08T13:43:11.136" v="7" actId="20577"/>
        <pc:sldMasterMkLst>
          <pc:docMk/>
          <pc:sldMasterMk cId="0" sldId="2147485146"/>
        </pc:sldMasterMkLst>
        <pc:spChg chg="mod">
          <ac:chgData name="Kevin Flynn" userId="8512d3b6-9e1b-4dce-bd11-e4335739214c" providerId="ADAL" clId="{5FEC037C-5135-422F-A7A0-A6F4C6D26DAA}" dt="2022-01-08T13:43:11.136" v="7" actId="20577"/>
          <ac:spMkLst>
            <pc:docMk/>
            <pc:sldMasterMk cId="0" sldId="2147485146"/>
            <ac:spMk id="9" creationId="{ED4BE506-C0F9-461F-89BC-4B3F6F61A38D}"/>
          </ac:spMkLst>
        </pc:spChg>
        <pc:spChg chg="mod">
          <ac:chgData name="Kevin Flynn" userId="8512d3b6-9e1b-4dce-bd11-e4335739214c" providerId="ADAL" clId="{5FEC037C-5135-422F-A7A0-A6F4C6D26DAA}" dt="2022-01-08T13:43:03.480" v="3" actId="20577"/>
          <ac:spMkLst>
            <pc:docMk/>
            <pc:sldMasterMk cId="0" sldId="2147485146"/>
            <ac:spMk id="11" creationId="{AA2802BD-1B72-4AD1-8184-0FD099607084}"/>
          </ac:spMkLst>
        </pc:spChg>
      </pc:sldMasterChg>
    </pc:docChg>
  </pc:docChgLst>
  <pc:docChgLst>
    <pc:chgData name="Kevin Flynn" userId="8512d3b6-9e1b-4dce-bd11-e4335739214c" providerId="ADAL" clId="{FF3B571D-72DD-4010-A68E-2ADC139F31DB}"/>
    <pc:docChg chg="modMainMaster">
      <pc:chgData name="Kevin Flynn" userId="8512d3b6-9e1b-4dce-bd11-e4335739214c" providerId="ADAL" clId="{FF3B571D-72DD-4010-A68E-2ADC139F31DB}" dt="2021-10-14T13:09:27.621" v="8" actId="21"/>
      <pc:docMkLst>
        <pc:docMk/>
      </pc:docMkLst>
      <pc:sldMasterChg chg="modSp mod modSldLayout">
        <pc:chgData name="Kevin Flynn" userId="8512d3b6-9e1b-4dce-bd11-e4335739214c" providerId="ADAL" clId="{FF3B571D-72DD-4010-A68E-2ADC139F31DB}" dt="2021-10-14T13:09:27.621" v="8" actId="21"/>
        <pc:sldMasterMkLst>
          <pc:docMk/>
          <pc:sldMasterMk cId="0" sldId="2147485146"/>
        </pc:sldMasterMkLst>
        <pc:spChg chg="mod">
          <ac:chgData name="Kevin Flynn" userId="8512d3b6-9e1b-4dce-bd11-e4335739214c" providerId="ADAL" clId="{FF3B571D-72DD-4010-A68E-2ADC139F31DB}" dt="2021-10-14T13:09:01.249" v="3" actId="20577"/>
          <ac:spMkLst>
            <pc:docMk/>
            <pc:sldMasterMk cId="0" sldId="2147485146"/>
            <ac:spMk id="11" creationId="{AA2802BD-1B72-4AD1-8184-0FD099607084}"/>
          </ac:spMkLst>
        </pc:spChg>
        <pc:sldLayoutChg chg="delSp modSp mod">
          <pc:chgData name="Kevin Flynn" userId="8512d3b6-9e1b-4dce-bd11-e4335739214c" providerId="ADAL" clId="{FF3B571D-72DD-4010-A68E-2ADC139F31DB}" dt="2021-10-14T13:09:27.621" v="8" actId="21"/>
          <pc:sldLayoutMkLst>
            <pc:docMk/>
            <pc:sldMasterMk cId="0" sldId="2147485146"/>
            <pc:sldLayoutMk cId="2576406219" sldId="2147485163"/>
          </pc:sldLayoutMkLst>
          <pc:spChg chg="del mod">
            <ac:chgData name="Kevin Flynn" userId="8512d3b6-9e1b-4dce-bd11-e4335739214c" providerId="ADAL" clId="{FF3B571D-72DD-4010-A68E-2ADC139F31DB}" dt="2021-10-14T13:09:27.621" v="8" actId="21"/>
            <ac:spMkLst>
              <pc:docMk/>
              <pc:sldMasterMk cId="0" sldId="2147485146"/>
              <pc:sldLayoutMk cId="2576406219" sldId="2147485163"/>
              <ac:spMk id="4" creationId="{BB8994A5-D808-4BF9-9C30-40F75349FF45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512357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472886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109913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zh-CN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SA WG2 Meeting #S2-154AH-e</a:t>
            </a:r>
            <a:r>
              <a:rPr lang="sv-SE" altLang="en-US" sz="1200" b="1" dirty="0">
                <a:latin typeface="Arial "/>
              </a:rPr>
              <a:t>	</a:t>
            </a:r>
          </a:p>
          <a:p>
            <a:r>
              <a:rPr lang="en-GB" altLang="zh-CN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16 - 20 January, 2023, Electronic</a:t>
            </a:r>
            <a:endParaRPr lang="zh-CN" altLang="zh-CN" sz="10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23400" y="-47734"/>
            <a:ext cx="26003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i="1" dirty="0">
                <a:latin typeface="Arial "/>
              </a:rPr>
              <a:t>S2-2301341</a:t>
            </a:r>
          </a:p>
          <a:p>
            <a:pPr algn="r" eaLnBrk="1" hangingPunct="1">
              <a:defRPr/>
            </a:pPr>
            <a:r>
              <a:rPr lang="sv-SE" altLang="en-US" sz="1200" b="1" i="1" dirty="0">
                <a:latin typeface="Arial "/>
              </a:rPr>
              <a:t>	</a:t>
            </a:r>
            <a:r>
              <a:rPr lang="sv-SE" altLang="en-US" sz="1200" b="1" i="1" dirty="0">
                <a:solidFill>
                  <a:srgbClr val="0070C0"/>
                </a:solidFill>
                <a:latin typeface="Arial "/>
              </a:rPr>
              <a:t>was S2-220</a:t>
            </a:r>
            <a:r>
              <a:rPr lang="en-US" altLang="zh-CN" sz="1200" b="1" i="1" dirty="0" err="1">
                <a:solidFill>
                  <a:srgbClr val="0070C0"/>
                </a:solidFill>
                <a:latin typeface="Arial "/>
              </a:rPr>
              <a:t>xxxx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7727" y="1962501"/>
            <a:ext cx="11396546" cy="1965616"/>
          </a:xfrm>
        </p:spPr>
        <p:txBody>
          <a:bodyPr/>
          <a:lstStyle/>
          <a:p>
            <a:pPr eaLnBrk="1" hangingPunct="1"/>
            <a:r>
              <a:rPr lang="en-US" altLang="zh-CN" sz="4800" dirty="0"/>
              <a:t>WI and SID Status Report on generic group management, exposure and communication enhancements</a:t>
            </a:r>
            <a:endParaRPr lang="en-GB" altLang="en-US" sz="4400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1657234" y="4298809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&lt;Qianghua Zhu&gt;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&lt;</a:t>
            </a:r>
            <a:r>
              <a:rPr lang="en-US" altLang="zh-CN" dirty="0"/>
              <a:t>Primary Rapporteur</a:t>
            </a:r>
            <a:r>
              <a:rPr lang="en-GB" altLang="en-US" dirty="0"/>
              <a:t>, Huawei&gt;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&lt;</a:t>
            </a:r>
            <a:r>
              <a:rPr lang="de-DE" altLang="zh-CN" dirty="0"/>
              <a:t>Sang-Jun Moon</a:t>
            </a:r>
            <a:r>
              <a:rPr lang="en-GB" altLang="en-US" dirty="0"/>
              <a:t>&gt;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&lt;</a:t>
            </a:r>
            <a:r>
              <a:rPr lang="en-GB" altLang="zh-CN" dirty="0"/>
              <a:t>Secondary</a:t>
            </a:r>
            <a:r>
              <a:rPr lang="en-US" altLang="zh-CN" dirty="0"/>
              <a:t> Rapporteur</a:t>
            </a:r>
            <a:r>
              <a:rPr lang="en-GB" altLang="en-US" dirty="0"/>
              <a:t>, Samsung&gt;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b="1" dirty="0"/>
              <a:t>FS_</a:t>
            </a:r>
            <a:r>
              <a:rPr lang="en-US" altLang="zh-CN" b="1" dirty="0"/>
              <a:t>GMEC</a:t>
            </a:r>
            <a:r>
              <a:rPr lang="en-US" altLang="de-DE" b="1" dirty="0"/>
              <a:t> </a:t>
            </a:r>
            <a:r>
              <a:rPr lang="en-US" altLang="zh-CN" b="1" dirty="0"/>
              <a:t>S</a:t>
            </a:r>
            <a:r>
              <a:rPr lang="en-US" altLang="de-DE" b="1" dirty="0"/>
              <a:t>tatus after SA2#154AH-E</a:t>
            </a:r>
            <a:endParaRPr lang="en-GB" altLang="en-US" dirty="0"/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8501" y="2931065"/>
            <a:ext cx="10515600" cy="3054100"/>
          </a:xfrm>
        </p:spPr>
        <p:txBody>
          <a:bodyPr/>
          <a:lstStyle/>
          <a:p>
            <a:r>
              <a:rPr lang="en-US" altLang="en-US" sz="1600" dirty="0"/>
              <a:t>General</a:t>
            </a:r>
          </a:p>
          <a:p>
            <a:pPr lvl="1"/>
            <a:r>
              <a:rPr lang="en-GB" altLang="zh-CN" sz="1600" dirty="0"/>
              <a:t>FS_GMEC TR 23.700-74 v1.3.0 will be available after </a:t>
            </a:r>
            <a:r>
              <a:rPr lang="de-DE" altLang="zh-CN" sz="1600" dirty="0"/>
              <a:t>SA2#154AH-E meeting</a:t>
            </a:r>
            <a:r>
              <a:rPr lang="en-GB" altLang="zh-CN" sz="1600" dirty="0"/>
              <a:t>, this includes TR skeleton, TR scope, Architecture Assumptions and Requirements, definitions of terms and abbreviations, 5 key issues, 22 solutions, evaluations and conclusion for KI#1, KI#2, KI#3</a:t>
            </a:r>
            <a:r>
              <a:rPr lang="en-US" altLang="zh-CN" sz="1600" dirty="0"/>
              <a:t>,</a:t>
            </a:r>
            <a:r>
              <a:rPr lang="zh-CN" altLang="en-US" sz="1600" dirty="0"/>
              <a:t> </a:t>
            </a:r>
            <a:r>
              <a:rPr lang="en-US" altLang="zh-CN" sz="1600" dirty="0"/>
              <a:t>KI#4</a:t>
            </a:r>
            <a:r>
              <a:rPr lang="en-GB" altLang="zh-CN" sz="1600" dirty="0"/>
              <a:t> and KI #5</a:t>
            </a:r>
            <a:r>
              <a:rPr lang="en-US" altLang="de-DE" sz="1600" dirty="0"/>
              <a:t>.</a:t>
            </a:r>
          </a:p>
          <a:p>
            <a:endParaRPr lang="en-US" altLang="en-US" sz="1600" dirty="0"/>
          </a:p>
          <a:p>
            <a:r>
              <a:rPr lang="en-US" altLang="en-US" sz="1600" dirty="0"/>
              <a:t>Updates at SA2#154AH-E, 2 </a:t>
            </a:r>
            <a:r>
              <a:rPr lang="en-US" altLang="zh-CN" sz="1600" dirty="0"/>
              <a:t>PCRs are agreed in total</a:t>
            </a:r>
          </a:p>
          <a:p>
            <a:pPr lvl="1"/>
            <a:r>
              <a:rPr lang="en-US" altLang="zh-CN" sz="1600" dirty="0"/>
              <a:t>2 PCRs for evaluation and conclusion to address outstanding issues for Key Issue #4: Multiple SMFs for VN group communication: 1) dynamic control of the connectivity between UPFs controlled by different SMF Sets; 2) static control of the connectivity between UPFs controlled by different SMF Sets</a:t>
            </a:r>
          </a:p>
          <a:p>
            <a:pPr lvl="1"/>
            <a:endParaRPr lang="en-US" altLang="de-DE" sz="1600" dirty="0"/>
          </a:p>
          <a:p>
            <a:r>
              <a:rPr lang="en-US" altLang="de-DE" sz="1600" dirty="0"/>
              <a:t>No</a:t>
            </a:r>
            <a:r>
              <a:rPr lang="zh-CN" altLang="en-US" sz="1600" dirty="0"/>
              <a:t> </a:t>
            </a:r>
            <a:r>
              <a:rPr lang="en-US" altLang="zh-CN" sz="1600" dirty="0"/>
              <a:t>agenda</a:t>
            </a:r>
            <a:r>
              <a:rPr lang="zh-CN" altLang="en-US" sz="1600" dirty="0"/>
              <a:t> </a:t>
            </a:r>
            <a:r>
              <a:rPr lang="en-US" altLang="zh-CN" sz="1600" dirty="0"/>
              <a:t>for</a:t>
            </a:r>
            <a:r>
              <a:rPr lang="zh-CN" altLang="en-US" sz="1600" dirty="0"/>
              <a:t> </a:t>
            </a:r>
            <a:r>
              <a:rPr lang="en-US" altLang="zh-CN" sz="1600" dirty="0"/>
              <a:t>FS_GMEC</a:t>
            </a:r>
            <a:r>
              <a:rPr lang="zh-CN" altLang="en-US" sz="1600" dirty="0"/>
              <a:t> </a:t>
            </a:r>
            <a:r>
              <a:rPr lang="en-US" altLang="zh-CN" sz="1600" dirty="0"/>
              <a:t>in</a:t>
            </a:r>
            <a:r>
              <a:rPr lang="zh-CN" altLang="en-US" sz="1600" dirty="0"/>
              <a:t> </a:t>
            </a:r>
            <a:r>
              <a:rPr lang="en-US" altLang="zh-CN" sz="1600" dirty="0"/>
              <a:t>SA2#155</a:t>
            </a:r>
            <a:r>
              <a:rPr lang="zh-CN" altLang="en-US" sz="1600" dirty="0"/>
              <a:t> </a:t>
            </a:r>
            <a:r>
              <a:rPr lang="en-US" altLang="zh-CN" sz="1600" dirty="0"/>
              <a:t>meeting</a:t>
            </a:r>
            <a:endParaRPr lang="de-DE" altLang="de-DE" sz="1600" dirty="0"/>
          </a:p>
          <a:p>
            <a:endParaRPr lang="en-US" altLang="en-US" sz="2000" dirty="0"/>
          </a:p>
        </p:txBody>
      </p:sp>
      <p:graphicFrame>
        <p:nvGraphicFramePr>
          <p:cNvPr id="4" name="Content Placeholder 8">
            <a:extLst>
              <a:ext uri="{FF2B5EF4-FFF2-40B4-BE49-F238E27FC236}">
                <a16:creationId xmlns:a16="http://schemas.microsoft.com/office/drawing/2014/main" id="{542FBB54-B6B3-47FA-AF8E-F1894DC5245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66090669"/>
              </p:ext>
            </p:extLst>
          </p:nvPr>
        </p:nvGraphicFramePr>
        <p:xfrm>
          <a:off x="1690965" y="1804297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FS_GMEC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generic group management, exposure and communication enhancements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95%-&gt;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altLang="zh-C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Sept.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SP-211603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GMEC</a:t>
            </a:r>
            <a:r>
              <a:rPr lang="en-US" altLang="de-DE" b="1" dirty="0"/>
              <a:t> </a:t>
            </a:r>
            <a:r>
              <a:rPr lang="en-US" altLang="zh-CN" b="1" dirty="0"/>
              <a:t>S</a:t>
            </a:r>
            <a:r>
              <a:rPr lang="en-US" altLang="de-DE" b="1" dirty="0"/>
              <a:t>tatus after SA2#154AH-E</a:t>
            </a:r>
            <a:endParaRPr lang="en-GB" altLang="en-US" dirty="0"/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6828" y="2746433"/>
            <a:ext cx="10976972" cy="3327693"/>
          </a:xfrm>
        </p:spPr>
        <p:txBody>
          <a:bodyPr/>
          <a:lstStyle/>
          <a:p>
            <a:r>
              <a:rPr lang="en-US" altLang="en-US" sz="1600" dirty="0"/>
              <a:t>General</a:t>
            </a:r>
          </a:p>
          <a:p>
            <a:pPr lvl="1"/>
            <a:r>
              <a:rPr lang="en-US" altLang="zh-CN" sz="1600" dirty="0"/>
              <a:t>14 CRs are agreed in total during SA2#154AH-E</a:t>
            </a:r>
          </a:p>
          <a:p>
            <a:pPr lvl="2"/>
            <a:r>
              <a:rPr lang="en-US" altLang="zh-CN" sz="1400" dirty="0"/>
              <a:t>7 CRs for KI#1</a:t>
            </a:r>
            <a:r>
              <a:rPr lang="zh-CN" altLang="en-US" sz="1400" dirty="0"/>
              <a:t>；</a:t>
            </a:r>
            <a:r>
              <a:rPr lang="en-US" altLang="zh-CN" sz="1400" dirty="0"/>
              <a:t>0CRs for KI#1</a:t>
            </a:r>
            <a:r>
              <a:rPr lang="zh-CN" altLang="en-US" sz="1400" dirty="0"/>
              <a:t>；</a:t>
            </a:r>
            <a:r>
              <a:rPr lang="en-US" altLang="zh-CN" sz="1400" dirty="0"/>
              <a:t>6 CRs for KI#3</a:t>
            </a:r>
            <a:r>
              <a:rPr lang="zh-CN" altLang="en-US" sz="1400" dirty="0"/>
              <a:t>； </a:t>
            </a:r>
            <a:r>
              <a:rPr lang="en-US" altLang="zh-CN" sz="1400" dirty="0"/>
              <a:t>0 CRs for KI#4</a:t>
            </a:r>
            <a:r>
              <a:rPr lang="zh-CN" altLang="en-US" sz="1400" dirty="0"/>
              <a:t>；</a:t>
            </a:r>
            <a:r>
              <a:rPr lang="en-US" altLang="zh-CN" sz="1400" dirty="0"/>
              <a:t>1 CR for KI#5</a:t>
            </a:r>
          </a:p>
          <a:p>
            <a:pPr lvl="1"/>
            <a:r>
              <a:rPr lang="en-US" altLang="zh-CN" sz="1600" dirty="0"/>
              <a:t>Progress Objectives for KI#1: “ Enhance group attribute management ” with 6 EN left</a:t>
            </a:r>
          </a:p>
          <a:p>
            <a:pPr lvl="1"/>
            <a:r>
              <a:rPr lang="en-US" altLang="zh-CN" sz="1600" dirty="0"/>
              <a:t>Complete Objectives for KI#2: “ Enhance group status event reporting ” completely</a:t>
            </a:r>
          </a:p>
          <a:p>
            <a:pPr lvl="1"/>
            <a:r>
              <a:rPr lang="en-US" altLang="zh-CN" sz="1600" dirty="0"/>
              <a:t>Progress Objectives for KI#3: “NEF exposure framework for provisioning of traffic characteristics and monitoring of performance characteristics ” with 4 EN left</a:t>
            </a:r>
          </a:p>
          <a:p>
            <a:pPr lvl="1"/>
            <a:r>
              <a:rPr lang="en-US" altLang="zh-CN" sz="1600" dirty="0"/>
              <a:t>Normative work for KI#4 “</a:t>
            </a:r>
            <a:r>
              <a:rPr lang="en-GB" altLang="zh-CN" sz="1600" dirty="0"/>
              <a:t>Support Multiple SMFs for VN group communication</a:t>
            </a:r>
            <a:r>
              <a:rPr lang="en-US" altLang="zh-CN" sz="1600" dirty="0"/>
              <a:t>” not started as conclusion just determined</a:t>
            </a:r>
          </a:p>
          <a:p>
            <a:pPr lvl="1"/>
            <a:r>
              <a:rPr lang="en-US" altLang="zh-CN" sz="1600" dirty="0"/>
              <a:t>Complete Objectives for KI#5: “Allowing UE to simultaneously send data to different groups with different QoS policy” completely</a:t>
            </a:r>
          </a:p>
          <a:p>
            <a:pPr lvl="1"/>
            <a:endParaRPr lang="en-US" altLang="zh-CN" sz="1600" dirty="0"/>
          </a:p>
          <a:p>
            <a:r>
              <a:rPr lang="en-US" altLang="de-DE" sz="1600" dirty="0"/>
              <a:t>No</a:t>
            </a:r>
            <a:r>
              <a:rPr lang="zh-CN" altLang="en-US" sz="1600" dirty="0"/>
              <a:t> </a:t>
            </a:r>
            <a:r>
              <a:rPr lang="en-US" altLang="zh-CN" sz="1600" dirty="0"/>
              <a:t>agenda</a:t>
            </a:r>
            <a:r>
              <a:rPr lang="zh-CN" altLang="en-US" sz="1600" dirty="0"/>
              <a:t> </a:t>
            </a:r>
            <a:r>
              <a:rPr lang="en-US" altLang="zh-CN" sz="1600" dirty="0"/>
              <a:t>for</a:t>
            </a:r>
            <a:r>
              <a:rPr lang="zh-CN" altLang="en-US" sz="1600" dirty="0"/>
              <a:t> </a:t>
            </a:r>
            <a:r>
              <a:rPr lang="en-US" altLang="zh-CN" sz="1600" dirty="0"/>
              <a:t>GMEC</a:t>
            </a:r>
            <a:r>
              <a:rPr lang="zh-CN" altLang="en-US" sz="1600" dirty="0"/>
              <a:t> </a:t>
            </a:r>
            <a:r>
              <a:rPr lang="en-US" altLang="zh-CN" sz="1600" dirty="0"/>
              <a:t>in</a:t>
            </a:r>
            <a:r>
              <a:rPr lang="zh-CN" altLang="en-US" sz="1600" dirty="0"/>
              <a:t> </a:t>
            </a:r>
            <a:r>
              <a:rPr lang="en-US" altLang="zh-CN" sz="1600" dirty="0"/>
              <a:t>SA2#155</a:t>
            </a:r>
            <a:r>
              <a:rPr lang="zh-CN" altLang="en-US" sz="1600" dirty="0"/>
              <a:t> </a:t>
            </a:r>
            <a:r>
              <a:rPr lang="en-US" altLang="zh-CN" sz="1600" dirty="0"/>
              <a:t>meeting</a:t>
            </a:r>
            <a:endParaRPr lang="de-DE" altLang="de-DE" sz="1600" dirty="0"/>
          </a:p>
          <a:p>
            <a:endParaRPr lang="en-US" altLang="en-US" sz="1800" dirty="0"/>
          </a:p>
        </p:txBody>
      </p:sp>
      <p:graphicFrame>
        <p:nvGraphicFramePr>
          <p:cNvPr id="4" name="Content Placeholder 8">
            <a:extLst>
              <a:ext uri="{FF2B5EF4-FFF2-40B4-BE49-F238E27FC236}">
                <a16:creationId xmlns:a16="http://schemas.microsoft.com/office/drawing/2014/main" id="{542FBB54-B6B3-47FA-AF8E-F1894DC5245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80491178"/>
              </p:ext>
            </p:extLst>
          </p:nvPr>
        </p:nvGraphicFramePr>
        <p:xfrm>
          <a:off x="1690965" y="1804297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GMEC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Generic group management, exposure and communication enhancements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15%-&gt;70%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SP-221339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b="1" dirty="0"/>
              <a:t>GMEC SI/WI Status at SA#99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3408" y="3679972"/>
            <a:ext cx="11155532" cy="2812903"/>
          </a:xfrm>
        </p:spPr>
        <p:txBody>
          <a:bodyPr/>
          <a:lstStyle/>
          <a:p>
            <a:r>
              <a:rPr lang="de-DE" altLang="de-DE" sz="1600" kern="0" dirty="0"/>
              <a:t>Progress since SA#98:</a:t>
            </a:r>
          </a:p>
          <a:p>
            <a:pPr lvl="1"/>
            <a:r>
              <a:rPr lang="en-US" altLang="de-DE" sz="1400" dirty="0"/>
              <a:t>Complete </a:t>
            </a:r>
            <a:r>
              <a:rPr lang="en-US" altLang="zh-CN" sz="1400" dirty="0"/>
              <a:t>study</a:t>
            </a:r>
            <a:r>
              <a:rPr lang="en-US" altLang="de-DE" sz="1400" dirty="0"/>
              <a:t> for KI#4 via addressing the outstanding issues</a:t>
            </a:r>
          </a:p>
          <a:p>
            <a:pPr lvl="1"/>
            <a:r>
              <a:rPr lang="en-US" altLang="de-DE" sz="1400" dirty="0"/>
              <a:t>Big </a:t>
            </a:r>
            <a:r>
              <a:rPr lang="en-US" altLang="zh-CN" sz="1400" dirty="0"/>
              <a:t>normative work</a:t>
            </a:r>
            <a:r>
              <a:rPr lang="en-US" altLang="de-DE" sz="1400" dirty="0"/>
              <a:t> </a:t>
            </a:r>
            <a:r>
              <a:rPr lang="en-US" altLang="zh-CN" sz="1400" dirty="0"/>
              <a:t>p</a:t>
            </a:r>
            <a:r>
              <a:rPr lang="en-US" altLang="de-DE" sz="1400" dirty="0"/>
              <a:t>rogress for KI#1 and </a:t>
            </a:r>
            <a:r>
              <a:rPr lang="en-US" altLang="zh-CN" sz="1400" dirty="0"/>
              <a:t>KI#3, identify the issues for further discussion, c</a:t>
            </a:r>
            <a:r>
              <a:rPr lang="en-US" altLang="de-DE" sz="1400" dirty="0"/>
              <a:t>omplete normative work for KI#5</a:t>
            </a:r>
            <a:endParaRPr lang="de-DE" altLang="de-DE" sz="1400" dirty="0"/>
          </a:p>
          <a:p>
            <a:r>
              <a:rPr lang="en-US" altLang="en-US" sz="1600" dirty="0"/>
              <a:t>No RAN impacts and dependencies</a:t>
            </a:r>
          </a:p>
          <a:p>
            <a:r>
              <a:rPr lang="en-US" altLang="en-US" sz="1600" dirty="0"/>
              <a:t>Have CT impacts on KI#1, KI#3</a:t>
            </a:r>
          </a:p>
          <a:p>
            <a:r>
              <a:rPr lang="en-US" altLang="en-US" sz="1600" dirty="0"/>
              <a:t>No Contentious Issue</a:t>
            </a:r>
          </a:p>
          <a:p>
            <a:r>
              <a:rPr lang="en-US" altLang="en-US" sz="1600" dirty="0"/>
              <a:t>Outstanding Issue: ENs for KI#1 and KI#3 objectives</a:t>
            </a:r>
          </a:p>
          <a:p>
            <a:r>
              <a:rPr lang="en-US" altLang="en-US" sz="1600" dirty="0"/>
              <a:t>Next Steps:  </a:t>
            </a:r>
            <a:r>
              <a:rPr lang="en-US" altLang="zh-CN" sz="1600" dirty="0"/>
              <a:t>Resolve the ENs for KI#1 and KI#3, do the normative work for KI#4, maintenance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9CC581D7-42D9-42C6-B7E2-E4962D9D040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3235172"/>
              </p:ext>
            </p:extLst>
          </p:nvPr>
        </p:nvGraphicFramePr>
        <p:xfrm>
          <a:off x="1690965" y="1804297"/>
          <a:ext cx="8810067" cy="154893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FS_GMEC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generic group management, exposure and communication enhancements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95</a:t>
                      </a:r>
                      <a:r>
                        <a:rPr lang="en-US" altLang="zh-C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-&gt;100</a:t>
                      </a:r>
                      <a:r>
                        <a:rPr lang="en-US" altLang="zh-C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Sept.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SP-211603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GMEC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Generic group management, exposure and communication enhancements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15%-&gt;70%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SP-221339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746917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Work Planning for FS_GMEC/GMEC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987198"/>
            <a:ext cx="10875227" cy="3391376"/>
          </a:xfrm>
        </p:spPr>
        <p:txBody>
          <a:bodyPr/>
          <a:lstStyle/>
          <a:p>
            <a:r>
              <a:rPr lang="en-US" altLang="zh-CN" sz="1600" dirty="0"/>
              <a:t>SA2#149-E, 1 TU assigned: (TR skeleton, TR scope, assumptions, terms, key issues, some solutions)</a:t>
            </a:r>
            <a:endParaRPr lang="zh-CN" altLang="zh-CN" sz="1600" dirty="0"/>
          </a:p>
          <a:p>
            <a:r>
              <a:rPr lang="en-US" altLang="zh-CN" sz="1600" dirty="0"/>
              <a:t>SA2#150-E, 1 TU assigned: (key issue updates, solutions, last meeting for new KIs)</a:t>
            </a:r>
            <a:endParaRPr lang="zh-CN" altLang="zh-CN" sz="1600" dirty="0"/>
          </a:p>
          <a:p>
            <a:r>
              <a:rPr lang="en-US" altLang="zh-CN" sz="1600" dirty="0"/>
              <a:t>SA2#151-E, 1 TU assigned: (solution updates,  initial evaluations and conclusions, last meeting for new solution)</a:t>
            </a:r>
            <a:endParaRPr lang="zh-CN" altLang="zh-CN" sz="1600" dirty="0"/>
          </a:p>
          <a:p>
            <a:r>
              <a:rPr lang="en-US" altLang="zh-CN" sz="1600" dirty="0"/>
              <a:t>SA2#152-E, 1 TU assigned: (solution updates, finial evaluations and conclusions, send TR for approval, WID approval)</a:t>
            </a:r>
            <a:endParaRPr lang="zh-CN" altLang="zh-CN" sz="1600" dirty="0"/>
          </a:p>
          <a:p>
            <a:r>
              <a:rPr lang="en-US" altLang="zh-CN" sz="1600" dirty="0"/>
              <a:t>SA2#153-E, 0.5 TU assigned: (normative work for KI#2, #5; WID revision; continue conclusion/evaluations for KI#1, #3,</a:t>
            </a:r>
            <a:r>
              <a:rPr lang="zh-CN" altLang="en-US" sz="1600" dirty="0"/>
              <a:t> </a:t>
            </a:r>
            <a:r>
              <a:rPr lang="en-US" altLang="zh-CN" sz="1600" dirty="0"/>
              <a:t>#4,</a:t>
            </a:r>
            <a:r>
              <a:rPr lang="zh-CN" altLang="en-US" sz="1600" dirty="0"/>
              <a:t> </a:t>
            </a:r>
            <a:r>
              <a:rPr lang="en-US" altLang="zh-CN" sz="1600" dirty="0"/>
              <a:t>#5)</a:t>
            </a:r>
            <a:endParaRPr lang="zh-CN" altLang="zh-CN" sz="1600" dirty="0"/>
          </a:p>
          <a:p>
            <a:r>
              <a:rPr lang="en-US" altLang="zh-CN" sz="1600" dirty="0"/>
              <a:t>SA2#154, 0 TU assigned: (WID revision)</a:t>
            </a:r>
            <a:endParaRPr lang="zh-CN" altLang="zh-CN" sz="1600" dirty="0"/>
          </a:p>
          <a:p>
            <a:r>
              <a:rPr lang="en-US" altLang="zh-CN" sz="1600" dirty="0"/>
              <a:t>SA2#154-Ad-Hoc, 0.75 TU assigned: (normative work, WID revision, </a:t>
            </a:r>
            <a:r>
              <a:rPr lang="en-US" altLang="en-US" sz="1600" dirty="0"/>
              <a:t>continue conclusion/evaluations for KI#4</a:t>
            </a:r>
            <a:r>
              <a:rPr lang="en-US" altLang="zh-CN" sz="1600" dirty="0"/>
              <a:t>)</a:t>
            </a:r>
            <a:endParaRPr lang="zh-CN" altLang="zh-CN" sz="1600" dirty="0"/>
          </a:p>
          <a:p>
            <a:r>
              <a:rPr lang="en-US" altLang="zh-CN" sz="1600" b="1" dirty="0"/>
              <a:t>SA2#155, 0 TU assigned: (normative work)</a:t>
            </a:r>
          </a:p>
          <a:p>
            <a:r>
              <a:rPr lang="en-US" altLang="zh-CN" sz="1600" b="1" dirty="0"/>
              <a:t>SA2#156-E, 0.5 TU assigned: ( resolve the ENs for KI#1 and KI#3, do the normative work for KI#4, maintenance )</a:t>
            </a:r>
            <a:endParaRPr lang="en-US" altLang="zh-CN" sz="1600" b="1" dirty="0">
              <a:solidFill>
                <a:srgbClr val="FF0000"/>
              </a:solidFill>
            </a:endParaRPr>
          </a:p>
          <a:p>
            <a:r>
              <a:rPr lang="en-US" altLang="zh-CN" sz="1600" b="1" dirty="0"/>
              <a:t>SA2#157, 0.5 TU assigned: ( continue to resolve the remaining ENs and maintenance work )</a:t>
            </a:r>
            <a:endParaRPr lang="en-US" altLang="zh-CN" sz="1600" b="1" dirty="0">
              <a:solidFill>
                <a:srgbClr val="FF0000"/>
              </a:solidFill>
            </a:endParaRPr>
          </a:p>
          <a:p>
            <a:endParaRPr lang="en-US" altLang="en-US" sz="1600" dirty="0"/>
          </a:p>
          <a:p>
            <a:endParaRPr lang="en-US" altLang="en-US" sz="1600" dirty="0"/>
          </a:p>
        </p:txBody>
      </p:sp>
      <p:graphicFrame>
        <p:nvGraphicFramePr>
          <p:cNvPr id="7" name="Table 2">
            <a:extLst>
              <a:ext uri="{FF2B5EF4-FFF2-40B4-BE49-F238E27FC236}">
                <a16:creationId xmlns:a16="http://schemas.microsoft.com/office/drawing/2014/main" id="{3BF5E871-8602-48B9-8AEE-2BB38E66BE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5962894"/>
              </p:ext>
            </p:extLst>
          </p:nvPr>
        </p:nvGraphicFramePr>
        <p:xfrm>
          <a:off x="952498" y="1828501"/>
          <a:ext cx="9906006" cy="1020884"/>
        </p:xfrm>
        <a:graphic>
          <a:graphicData uri="http://schemas.openxmlformats.org/drawingml/2006/table">
            <a:tbl>
              <a:tblPr/>
              <a:tblGrid>
                <a:gridCol w="793175">
                  <a:extLst>
                    <a:ext uri="{9D8B030D-6E8A-4147-A177-3AD203B41FA5}">
                      <a16:colId xmlns:a16="http://schemas.microsoft.com/office/drawing/2014/main" val="2271092161"/>
                    </a:ext>
                  </a:extLst>
                </a:gridCol>
                <a:gridCol w="779318">
                  <a:extLst>
                    <a:ext uri="{9D8B030D-6E8A-4147-A177-3AD203B41FA5}">
                      <a16:colId xmlns:a16="http://schemas.microsoft.com/office/drawing/2014/main" val="36966613"/>
                    </a:ext>
                  </a:extLst>
                </a:gridCol>
                <a:gridCol w="1028700">
                  <a:extLst>
                    <a:ext uri="{9D8B030D-6E8A-4147-A177-3AD203B41FA5}">
                      <a16:colId xmlns:a16="http://schemas.microsoft.com/office/drawing/2014/main" val="1181478946"/>
                    </a:ext>
                  </a:extLst>
                </a:gridCol>
                <a:gridCol w="716973">
                  <a:extLst>
                    <a:ext uri="{9D8B030D-6E8A-4147-A177-3AD203B41FA5}">
                      <a16:colId xmlns:a16="http://schemas.microsoft.com/office/drawing/2014/main" val="1895195791"/>
                    </a:ext>
                  </a:extLst>
                </a:gridCol>
                <a:gridCol w="658784">
                  <a:extLst>
                    <a:ext uri="{9D8B030D-6E8A-4147-A177-3AD203B41FA5}">
                      <a16:colId xmlns:a16="http://schemas.microsoft.com/office/drawing/2014/main" val="3673217493"/>
                    </a:ext>
                  </a:extLst>
                </a:gridCol>
                <a:gridCol w="658784">
                  <a:extLst>
                    <a:ext uri="{9D8B030D-6E8A-4147-A177-3AD203B41FA5}">
                      <a16:colId xmlns:a16="http://schemas.microsoft.com/office/drawing/2014/main" val="2040787730"/>
                    </a:ext>
                  </a:extLst>
                </a:gridCol>
                <a:gridCol w="658784">
                  <a:extLst>
                    <a:ext uri="{9D8B030D-6E8A-4147-A177-3AD203B41FA5}">
                      <a16:colId xmlns:a16="http://schemas.microsoft.com/office/drawing/2014/main" val="4217812726"/>
                    </a:ext>
                  </a:extLst>
                </a:gridCol>
                <a:gridCol w="658784">
                  <a:extLst>
                    <a:ext uri="{9D8B030D-6E8A-4147-A177-3AD203B41FA5}">
                      <a16:colId xmlns:a16="http://schemas.microsoft.com/office/drawing/2014/main" val="50854303"/>
                    </a:ext>
                  </a:extLst>
                </a:gridCol>
                <a:gridCol w="658784">
                  <a:extLst>
                    <a:ext uri="{9D8B030D-6E8A-4147-A177-3AD203B41FA5}">
                      <a16:colId xmlns:a16="http://schemas.microsoft.com/office/drawing/2014/main" val="3549632657"/>
                    </a:ext>
                  </a:extLst>
                </a:gridCol>
                <a:gridCol w="658784">
                  <a:extLst>
                    <a:ext uri="{9D8B030D-6E8A-4147-A177-3AD203B41FA5}">
                      <a16:colId xmlns:a16="http://schemas.microsoft.com/office/drawing/2014/main" val="2538006669"/>
                    </a:ext>
                  </a:extLst>
                </a:gridCol>
                <a:gridCol w="658784">
                  <a:extLst>
                    <a:ext uri="{9D8B030D-6E8A-4147-A177-3AD203B41FA5}">
                      <a16:colId xmlns:a16="http://schemas.microsoft.com/office/drawing/2014/main" val="3241766887"/>
                    </a:ext>
                  </a:extLst>
                </a:gridCol>
                <a:gridCol w="658784">
                  <a:extLst>
                    <a:ext uri="{9D8B030D-6E8A-4147-A177-3AD203B41FA5}">
                      <a16:colId xmlns:a16="http://schemas.microsoft.com/office/drawing/2014/main" val="3393141567"/>
                    </a:ext>
                  </a:extLst>
                </a:gridCol>
                <a:gridCol w="658784">
                  <a:extLst>
                    <a:ext uri="{9D8B030D-6E8A-4147-A177-3AD203B41FA5}">
                      <a16:colId xmlns:a16="http://schemas.microsoft.com/office/drawing/2014/main" val="4054495544"/>
                    </a:ext>
                  </a:extLst>
                </a:gridCol>
                <a:gridCol w="658784">
                  <a:extLst>
                    <a:ext uri="{9D8B030D-6E8A-4147-A177-3AD203B41FA5}">
                      <a16:colId xmlns:a16="http://schemas.microsoft.com/office/drawing/2014/main" val="3007937650"/>
                    </a:ext>
                  </a:extLst>
                </a:gridCol>
              </a:tblGrid>
              <a:tr h="255221"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Jan,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Feb,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Apr,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May,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7654772"/>
                  </a:ext>
                </a:extLst>
              </a:tr>
              <a:tr h="51044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SID/WID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Study 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Normative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#149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#154AH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9406500"/>
                  </a:ext>
                </a:extLst>
              </a:tr>
              <a:tr h="255221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FS_GMEC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1.75</a:t>
                      </a:r>
                      <a:r>
                        <a:rPr lang="en-US" altLang="zh-CN" sz="1000" b="0" i="0" u="none" strike="noStrike" dirty="0">
                          <a:solidFill>
                            <a:srgbClr val="7030A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+0.5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5.75</a:t>
                      </a:r>
                      <a:r>
                        <a:rPr lang="en-US" altLang="zh-CN" sz="1000" b="0" i="0" u="none" strike="noStrike" dirty="0">
                          <a:solidFill>
                            <a:srgbClr val="7030A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+0.5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0.75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7030A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33214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1047679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679a257e-872f-4c98-9e8a-0a9c104f72cd"/>
    <ds:schemaRef ds:uri="http://schemas.microsoft.com/office/2006/metadata/properties"/>
    <ds:schemaRef ds:uri="http://www.w3.org/XML/1998/namespace"/>
    <ds:schemaRef ds:uri="http://schemas.microsoft.com/office/2006/documentManagement/types"/>
    <ds:schemaRef ds:uri="280d8efa-eff2-4910-88d2-79ca146720c4"/>
    <ds:schemaRef ds:uri="http://purl.org/dc/terms/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11250</TotalTime>
  <Words>841</Words>
  <Application>Microsoft Office PowerPoint</Application>
  <PresentationFormat>宽屏</PresentationFormat>
  <Paragraphs>118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3" baseType="lpstr">
      <vt:lpstr>Arial </vt:lpstr>
      <vt:lpstr>等线</vt:lpstr>
      <vt:lpstr>宋体</vt:lpstr>
      <vt:lpstr>Arial</vt:lpstr>
      <vt:lpstr>Calibri</vt:lpstr>
      <vt:lpstr>Calibri Light</vt:lpstr>
      <vt:lpstr>Times New Roman</vt:lpstr>
      <vt:lpstr>Office Theme</vt:lpstr>
      <vt:lpstr>WI and SID Status Report on generic group management, exposure and communication enhancements</vt:lpstr>
      <vt:lpstr>FS_GMEC Status after SA2#154AH-E</vt:lpstr>
      <vt:lpstr>GMEC Status after SA2#154AH-E</vt:lpstr>
      <vt:lpstr>GMEC SI/WI Status at SA#99</vt:lpstr>
      <vt:lpstr>Work Planning for FS_GMEC/GMEC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Huawei-Author</cp:lastModifiedBy>
  <cp:revision>921</cp:revision>
  <dcterms:created xsi:type="dcterms:W3CDTF">2010-02-05T13:52:04Z</dcterms:created>
  <dcterms:modified xsi:type="dcterms:W3CDTF">2023-01-24T16:30:52Z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_2015_ms_pID_725343">
    <vt:lpwstr>(3)jvZROpUqExf/5aI2OMr5hSreI+IdHvlgnzYq5eVrS1VnQ/pZhpwKBJrs9SFvlwwqpXNMb7FT
zJlqCZcP83tk3pQMJJJ+hOQx7RFTjQbJXNeQ71ebp9n0bfVhJrgupzUxQh7jyTOtkz4eKCmS
YzGBEFP7Wa2bDNbG61WE9GfRsDzPzGtYkmpVF/CWx4Vari1etjrN8YsUG7BSE/x5wyyp9zPa
w58NTCDLMP6cPxuRwB</vt:lpwstr>
  </property>
  <property fmtid="{D5CDD505-2E9C-101B-9397-08002B2CF9AE}" pid="4" name="_2015_ms_pID_7253431">
    <vt:lpwstr>pbsEKwr53IalYPTP7xWRNaSi5Kd847uF2NFC7zeoNA1Im3fLo41MRK
lMheJhrPrwWsLYRc5IZJv3CVEzsVk3Zd7TWBIhoFcZxQoc6XiHjo/b3NmPDdM5uPX9S6gQDJ
6bcNyDIRS4wqqsnOl0XoZ8RpOwIH/EcMW1hKqmL2d8pCMGbPWUhFmgKfi2PQ52HGWtT8F49I
VbxTXupqhfFqW/0+ThFPh3s0t1dZCqRXhT0o</vt:lpwstr>
  </property>
  <property fmtid="{D5CDD505-2E9C-101B-9397-08002B2CF9AE}" pid="5" name="_2015_ms_pID_7253432">
    <vt:lpwstr>Uw==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1674464254</vt:lpwstr>
  </property>
</Properties>
</file>